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69003" y="9251188"/>
            <a:ext cx="194092" cy="18745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jpg"/><Relationship Id="rId4" Type="http://schemas.openxmlformats.org/officeDocument/2006/relationships/image" Target="../media/image20.jpg"/><Relationship Id="rId5" Type="http://schemas.openxmlformats.org/officeDocument/2006/relationships/image" Target="../media/image2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Relationship Id="rId3" Type="http://schemas.openxmlformats.org/officeDocument/2006/relationships/image" Target="../media/image23.jpg"/><Relationship Id="rId4" Type="http://schemas.openxmlformats.org/officeDocument/2006/relationships/image" Target="../media/image24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png"/><Relationship Id="rId3" Type="http://schemas.openxmlformats.org/officeDocument/2006/relationships/image" Target="../media/image28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93040"/>
            <a:ext cx="6719570" cy="6849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624455" marR="2627630" indent="-1905">
              <a:lnSpc>
                <a:spcPct val="1625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Ch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p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er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0" b="1">
                <a:latin typeface="Times New Roman"/>
                <a:cs typeface="Times New Roman"/>
              </a:rPr>
              <a:t>h</a:t>
            </a:r>
            <a:r>
              <a:rPr dirty="0" smtClean="0" sz="1600" spc="-10" b="1">
                <a:latin typeface="Times New Roman"/>
                <a:cs typeface="Times New Roman"/>
              </a:rPr>
              <a:t>ree</a:t>
            </a:r>
            <a:r>
              <a:rPr dirty="0" smtClean="0" sz="1600" spc="-10" b="1">
                <a:latin typeface="Times New Roman"/>
                <a:cs typeface="Times New Roman"/>
              </a:rPr>
              <a:t> D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nd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Si</a:t>
            </a:r>
            <a:r>
              <a:rPr dirty="0" smtClean="0" sz="1600" spc="-5" b="1">
                <a:latin typeface="Times New Roman"/>
                <a:cs typeface="Times New Roman"/>
              </a:rPr>
              <a:t>g</a:t>
            </a:r>
            <a:r>
              <a:rPr dirty="0" smtClean="0" sz="1600" spc="-10" b="1">
                <a:latin typeface="Times New Roman"/>
                <a:cs typeface="Times New Roman"/>
              </a:rPr>
              <a:t>n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ls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9"/>
              </a:spcBef>
            </a:pPr>
            <a:endParaRPr sz="1000"/>
          </a:p>
          <a:p>
            <a:pPr algn="just" marL="12700" marR="13335" indent="0">
              <a:lnSpc>
                <a:spcPct val="110000"/>
              </a:lnSpc>
            </a:pPr>
            <a:r>
              <a:rPr dirty="0" smtClean="0" sz="1200" b="1" u="heavy">
                <a:latin typeface="Times New Roman"/>
                <a:cs typeface="Times New Roman"/>
              </a:rPr>
              <a:t>I</a:t>
            </a:r>
            <a:r>
              <a:rPr dirty="0" smtClean="0" sz="1200" b="1" u="heavy">
                <a:latin typeface="Times New Roman"/>
                <a:cs typeface="Times New Roman"/>
              </a:rPr>
              <a:t>n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-5" b="1" u="heavy">
                <a:latin typeface="Times New Roman"/>
                <a:cs typeface="Times New Roman"/>
              </a:rPr>
              <a:t>r</a:t>
            </a:r>
            <a:r>
              <a:rPr dirty="0" smtClean="0" sz="1200" spc="0" b="1" u="heavy">
                <a:latin typeface="Times New Roman"/>
                <a:cs typeface="Times New Roman"/>
              </a:rPr>
              <a:t>o</a:t>
            </a:r>
            <a:r>
              <a:rPr dirty="0" smtClean="0" sz="1200" spc="0" b="1" u="heavy">
                <a:latin typeface="Times New Roman"/>
                <a:cs typeface="Times New Roman"/>
              </a:rPr>
              <a:t>du</a:t>
            </a:r>
            <a:r>
              <a:rPr dirty="0" smtClean="0" sz="1200" spc="-5" b="1" u="heavy">
                <a:latin typeface="Times New Roman"/>
                <a:cs typeface="Times New Roman"/>
              </a:rPr>
              <a:t>c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0" b="1" u="heavy">
                <a:latin typeface="Times New Roman"/>
                <a:cs typeface="Times New Roman"/>
              </a:rPr>
              <a:t>o</a:t>
            </a:r>
            <a:r>
              <a:rPr dirty="0" smtClean="0" sz="1200" spc="0" b="1" u="heavy">
                <a:latin typeface="Times New Roman"/>
                <a:cs typeface="Times New Roman"/>
              </a:rPr>
              <a:t>n</a:t>
            </a:r>
            <a:r>
              <a:rPr dirty="0" smtClean="0" sz="1200" spc="0" u="heavy">
                <a:latin typeface="Times New Roman"/>
                <a:cs typeface="Times New Roman"/>
              </a:rPr>
              <a:t>:</a:t>
            </a:r>
            <a:r>
              <a:rPr dirty="0" smtClean="0" sz="1200" spc="25" u="heavy">
                <a:latin typeface="Times New Roman"/>
                <a:cs typeface="Times New Roman"/>
              </a:rPr>
              <a:t> </a:t>
            </a:r>
            <a:r>
              <a:rPr dirty="0" smtClean="0" sz="1200" spc="0" u="heavy">
                <a:latin typeface="Times New Roman"/>
                <a:cs typeface="Times New Roman"/>
              </a:rPr>
              <a:t>-</a:t>
            </a:r>
            <a:r>
              <a:rPr dirty="0" smtClean="0" sz="1200" spc="20" u="heavy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photo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87706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,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5"/>
              </a:spcBef>
            </a:pPr>
            <a:endParaRPr sz="1300"/>
          </a:p>
          <a:p>
            <a:pPr algn="ctr" marR="635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ANA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AN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 D</a:t>
            </a:r>
            <a:r>
              <a:rPr dirty="0" smtClean="0" sz="1400" spc="15" b="1">
                <a:latin typeface="Times New Roman"/>
                <a:cs typeface="Times New Roman"/>
              </a:rPr>
              <a:t>I</a:t>
            </a:r>
            <a:r>
              <a:rPr dirty="0" smtClean="0" sz="1400" spc="-5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AL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3"/>
              </a:spcBef>
            </a:pPr>
            <a:endParaRPr sz="1000"/>
          </a:p>
          <a:p>
            <a:pPr algn="just" marL="12700" marR="4912995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Da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  <a:p>
            <a:pPr algn="just" marL="12700" marR="13335" indent="0">
              <a:lnSpc>
                <a:spcPct val="110000"/>
              </a:lnSpc>
            </a:pPr>
            <a:r>
              <a:rPr dirty="0" smtClean="0" sz="1200" spc="-5" b="1" u="heavy">
                <a:latin typeface="Times New Roman"/>
                <a:cs typeface="Times New Roman"/>
              </a:rPr>
              <a:t>A</a:t>
            </a:r>
            <a:r>
              <a:rPr dirty="0" smtClean="0" sz="1200" spc="0" b="1" u="heavy">
                <a:latin typeface="Times New Roman"/>
                <a:cs typeface="Times New Roman"/>
              </a:rPr>
              <a:t>n</a:t>
            </a:r>
            <a:r>
              <a:rPr dirty="0" smtClean="0" sz="1200" spc="0" b="1" u="heavy">
                <a:latin typeface="Times New Roman"/>
                <a:cs typeface="Times New Roman"/>
              </a:rPr>
              <a:t>al</a:t>
            </a:r>
            <a:r>
              <a:rPr dirty="0" smtClean="0" sz="1200" spc="0" b="1" u="heavy">
                <a:latin typeface="Times New Roman"/>
                <a:cs typeface="Times New Roman"/>
              </a:rPr>
              <a:t>og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-18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d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-180" b="1" u="heavy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ous.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uous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m;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ntinuou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sounds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ks,</a:t>
            </a:r>
            <a:endParaRPr sz="1200">
              <a:latin typeface="Times New Roman"/>
              <a:cs typeface="Times New Roman"/>
            </a:endParaRPr>
          </a:p>
          <a:p>
            <a:pPr algn="just" marL="12700" marR="17145">
              <a:lnSpc>
                <a:spcPct val="110000"/>
              </a:lnSpc>
              <a:spcBef>
                <a:spcPts val="1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ptu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5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opho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al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 indent="0">
              <a:lnSpc>
                <a:spcPct val="110300"/>
              </a:lnSpc>
            </a:pPr>
            <a:r>
              <a:rPr dirty="0" smtClean="0" sz="1200" spc="-5" b="1" u="heavy">
                <a:latin typeface="Times New Roman"/>
                <a:cs typeface="Times New Roman"/>
              </a:rPr>
              <a:t>D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0" b="1" u="heavy">
                <a:latin typeface="Times New Roman"/>
                <a:cs typeface="Times New Roman"/>
              </a:rPr>
              <a:t>gi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al</a:t>
            </a:r>
            <a:r>
              <a:rPr dirty="0" smtClean="0" sz="1200" spc="6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d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-5" b="1" u="heavy">
                <a:latin typeface="Times New Roman"/>
                <a:cs typeface="Times New Roman"/>
              </a:rPr>
              <a:t>t</a:t>
            </a:r>
            <a:r>
              <a:rPr dirty="0" smtClean="0" sz="1200" spc="0" b="1" u="heavy">
                <a:latin typeface="Times New Roman"/>
                <a:cs typeface="Times New Roman"/>
              </a:rPr>
              <a:t>a</a:t>
            </a:r>
            <a:r>
              <a:rPr dirty="0" smtClean="0" sz="1200" spc="60" b="1" u="heavy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sudd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8:05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8:06.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1s.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000"/>
              </a:lnSpc>
            </a:pPr>
            <a:r>
              <a:rPr dirty="0" smtClean="0" sz="1200" spc="-5" u="sng">
                <a:latin typeface="Times New Roman"/>
                <a:cs typeface="Times New Roman"/>
              </a:rPr>
              <a:t>N</a:t>
            </a:r>
            <a:r>
              <a:rPr dirty="0" smtClean="0" sz="1200" spc="0" u="sng">
                <a:latin typeface="Times New Roman"/>
                <a:cs typeface="Times New Roman"/>
              </a:rPr>
              <a:t>o</a:t>
            </a:r>
            <a:r>
              <a:rPr dirty="0" smtClean="0" sz="1200" spc="0" u="sng">
                <a:latin typeface="Times New Roman"/>
                <a:cs typeface="Times New Roman"/>
              </a:rPr>
              <a:t>t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>
              <a:lnSpc>
                <a:spcPct val="1102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ow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plotting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xis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illust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nting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inite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monst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sudd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jump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6367" y="8887967"/>
            <a:ext cx="3256279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80323" y="7265852"/>
            <a:ext cx="4174311" cy="1403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27365"/>
            <a:ext cx="6718300" cy="1021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4604" indent="0">
              <a:lnSpc>
                <a:spcPct val="1108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ls: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69900" marR="12700" indent="-228600">
              <a:lnSpc>
                <a:spcPct val="11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nsmission: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el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ithout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3.15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5227" y="2869692"/>
            <a:ext cx="6490335" cy="1202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0723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5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241300" marR="12700" indent="-228600">
              <a:lnSpc>
                <a:spcPct val="1103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sing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:- 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6667500"/>
            <a:ext cx="6718934" cy="1943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17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6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on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algn="ctr" marR="1905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TRANS</a:t>
            </a:r>
            <a:r>
              <a:rPr dirty="0" smtClean="0" sz="1600" spc="-10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ISS</a:t>
            </a:r>
            <a:r>
              <a:rPr dirty="0" smtClean="0" sz="1600" spc="5" b="1">
                <a:latin typeface="Times New Roman"/>
                <a:cs typeface="Times New Roman"/>
              </a:rPr>
              <a:t>I</a:t>
            </a:r>
            <a:r>
              <a:rPr dirty="0" smtClean="0" sz="1600" spc="-10" b="1">
                <a:latin typeface="Times New Roman"/>
                <a:cs typeface="Times New Roman"/>
              </a:rPr>
              <a:t>O</a:t>
            </a:r>
            <a:r>
              <a:rPr dirty="0" smtClean="0" sz="1600" spc="-15" b="1">
                <a:latin typeface="Times New Roman"/>
                <a:cs typeface="Times New Roman"/>
              </a:rPr>
              <a:t>N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I</a:t>
            </a:r>
            <a:r>
              <a:rPr dirty="0" smtClean="0" sz="1600" spc="-10" b="1">
                <a:latin typeface="Times New Roman"/>
                <a:cs typeface="Times New Roman"/>
              </a:rPr>
              <a:t>M</a:t>
            </a:r>
            <a:r>
              <a:rPr dirty="0" smtClean="0" sz="1600" spc="-15" b="1">
                <a:latin typeface="Times New Roman"/>
                <a:cs typeface="Times New Roman"/>
              </a:rPr>
              <a:t>P</a:t>
            </a:r>
            <a:r>
              <a:rPr dirty="0" smtClean="0" sz="1600" spc="-10" b="1">
                <a:latin typeface="Times New Roman"/>
                <a:cs typeface="Times New Roman"/>
              </a:rPr>
              <a:t>AIR</a:t>
            </a:r>
            <a:r>
              <a:rPr dirty="0" smtClean="0" sz="1600" spc="-10" b="1">
                <a:latin typeface="Times New Roman"/>
                <a:cs typeface="Times New Roman"/>
              </a:rPr>
              <a:t>M</a:t>
            </a:r>
            <a:r>
              <a:rPr dirty="0" smtClean="0" sz="1600" spc="-15" b="1">
                <a:latin typeface="Times New Roman"/>
                <a:cs typeface="Times New Roman"/>
              </a:rPr>
              <a:t>E</a:t>
            </a:r>
            <a:r>
              <a:rPr dirty="0" smtClean="0" sz="1600" spc="-5" b="1">
                <a:latin typeface="Times New Roman"/>
                <a:cs typeface="Times New Roman"/>
              </a:rPr>
              <a:t>N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71"/>
              </a:spcBef>
            </a:pPr>
            <a:endParaRPr sz="1100"/>
          </a:p>
          <a:p>
            <a:pPr algn="just" marL="12700" marR="12700" indent="0">
              <a:lnSpc>
                <a:spcPct val="110300"/>
              </a:lnSpc>
            </a:pPr>
            <a:r>
              <a:rPr dirty="0" smtClean="0" sz="120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inni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noise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7</a:t>
            </a:r>
            <a:r>
              <a:rPr dirty="0" smtClean="0" sz="1200" spc="-5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43978" y="1772768"/>
            <a:ext cx="4245315" cy="1079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891452" y="4295482"/>
            <a:ext cx="4352235" cy="215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981703" y="9251188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917192"/>
            <a:ext cx="6718934" cy="10013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7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3.17 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04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Atte</a:t>
            </a:r>
            <a:r>
              <a:rPr dirty="0" smtClean="0" sz="1200" spc="0" b="1">
                <a:latin typeface="Times New Roman"/>
                <a:cs typeface="Times New Roman"/>
              </a:rPr>
              <a:t>nua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pli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18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802123"/>
            <a:ext cx="6115685" cy="597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57746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8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dB)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points.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7740" y="5678423"/>
            <a:ext cx="1054100" cy="296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𝑑𝑑𝑑𝑑</a:t>
            </a:r>
            <a:r>
              <a:rPr dirty="0" smtClean="0" sz="1200">
                <a:latin typeface="Cambria Math"/>
                <a:cs typeface="Cambria Math"/>
              </a:rPr>
              <a:t>=</a:t>
            </a:r>
            <a:r>
              <a:rPr dirty="0" smtClean="0" sz="1200" spc="60">
                <a:latin typeface="Cambria Math"/>
                <a:cs typeface="Cambria Math"/>
              </a:rPr>
              <a:t> </a:t>
            </a:r>
            <a:r>
              <a:rPr dirty="0" smtClean="0" sz="1200" spc="-15">
                <a:latin typeface="Cambria Math"/>
                <a:cs typeface="Cambria Math"/>
              </a:rPr>
              <a:t>1</a:t>
            </a:r>
            <a:r>
              <a:rPr dirty="0" smtClean="0" sz="1200" spc="-10">
                <a:latin typeface="Cambria Math"/>
                <a:cs typeface="Cambria Math"/>
              </a:rPr>
              <a:t>0</a:t>
            </a:r>
            <a:r>
              <a:rPr dirty="0" smtClean="0" sz="1200" spc="-55">
                <a:latin typeface="Cambria Math"/>
                <a:cs typeface="Cambria Math"/>
              </a:rPr>
              <a:t> </a:t>
            </a:r>
            <a:r>
              <a:rPr dirty="0" smtClean="0" sz="1200" spc="-5">
                <a:latin typeface="Cambria Math"/>
                <a:cs typeface="Cambria Math"/>
              </a:rPr>
              <a:t>lo</a:t>
            </a:r>
            <a:r>
              <a:rPr dirty="0" smtClean="0" sz="1200" spc="15">
                <a:latin typeface="Cambria Math"/>
                <a:cs typeface="Cambria Math"/>
              </a:rPr>
              <a:t>g</a:t>
            </a:r>
            <a:r>
              <a:rPr dirty="0" smtClean="0" baseline="-16339" sz="1275" spc="-7">
                <a:latin typeface="Cambria Math"/>
                <a:cs typeface="Cambria Math"/>
              </a:rPr>
              <a:t>1</a:t>
            </a:r>
            <a:r>
              <a:rPr dirty="0" smtClean="0" baseline="-16339" sz="1275" spc="0">
                <a:latin typeface="Cambria Math"/>
                <a:cs typeface="Cambria Math"/>
              </a:rPr>
              <a:t>0 </a:t>
            </a:r>
            <a:r>
              <a:rPr dirty="0" smtClean="0" baseline="-16339" sz="1275" spc="-104">
                <a:latin typeface="Cambria Math"/>
                <a:cs typeface="Cambria Math"/>
              </a:rPr>
              <a:t> </a:t>
            </a:r>
            <a:r>
              <a:rPr dirty="0" smtClean="0" baseline="-37037" sz="1800" spc="0">
                <a:latin typeface="Cambria Math"/>
                <a:cs typeface="Cambria Math"/>
              </a:rPr>
              <a:t>𝑝𝑝</a:t>
            </a:r>
            <a:endParaRPr baseline="-37037" sz="1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9571" y="5562600"/>
            <a:ext cx="16637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𝑝𝑝</a:t>
            </a:r>
            <a:r>
              <a:rPr dirty="0" smtClean="0" baseline="-16339" sz="1275">
                <a:latin typeface="Cambria Math"/>
                <a:cs typeface="Cambria Math"/>
              </a:rPr>
              <a:t>2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28820" y="5855461"/>
            <a:ext cx="857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>
                <a:latin typeface="Cambria Math"/>
                <a:cs typeface="Cambria Math"/>
              </a:rPr>
              <a:t>1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62271" y="5787390"/>
            <a:ext cx="149351" cy="0"/>
          </a:xfrm>
          <a:custGeom>
            <a:avLst/>
            <a:gdLst/>
            <a:ahLst/>
            <a:cxnLst/>
            <a:rect l="l" t="t" r="r" b="b"/>
            <a:pathLst>
              <a:path w="149351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06627" y="6160068"/>
            <a:ext cx="6717665" cy="427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8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Suppose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P</a:t>
            </a:r>
            <a:r>
              <a:rPr dirty="0" smtClean="0" baseline="-10416" sz="1200" spc="0">
                <a:latin typeface="Times New Roman"/>
                <a:cs typeface="Times New Roman"/>
              </a:rPr>
              <a:t>2 </a:t>
            </a:r>
            <a:r>
              <a:rPr dirty="0" smtClean="0" baseline="-10416" sz="1200" spc="-142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10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P1.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this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loss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s:-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7573731"/>
            <a:ext cx="6718934" cy="819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103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rea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ge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d)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ding)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nst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just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o.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3.19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oint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s:-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43042" y="362229"/>
            <a:ext cx="4259142" cy="1345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171166" y="3141207"/>
            <a:ext cx="3793172" cy="143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79018" y="6783196"/>
            <a:ext cx="2856850" cy="2879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0086" y="7109736"/>
            <a:ext cx="2971152" cy="0"/>
          </a:xfrm>
          <a:custGeom>
            <a:avLst/>
            <a:gdLst/>
            <a:ahLst/>
            <a:cxnLst/>
            <a:rect l="l" t="t" r="r" b="b"/>
            <a:pathLst>
              <a:path w="2971152" h="0">
                <a:moveTo>
                  <a:pt x="0" y="0"/>
                </a:moveTo>
                <a:lnTo>
                  <a:pt x="2971152" y="0"/>
                </a:lnTo>
              </a:path>
            </a:pathLst>
          </a:custGeom>
          <a:ln w="35560">
            <a:solidFill>
              <a:srgbClr val="800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37231" y="6758582"/>
            <a:ext cx="0" cy="334010"/>
          </a:xfrm>
          <a:custGeom>
            <a:avLst/>
            <a:gdLst/>
            <a:ahLst/>
            <a:cxnLst/>
            <a:rect l="l" t="t" r="r" b="b"/>
            <a:pathLst>
              <a:path w="0" h="334009">
                <a:moveTo>
                  <a:pt x="0" y="0"/>
                </a:moveTo>
                <a:lnTo>
                  <a:pt x="0" y="334010"/>
                </a:lnTo>
              </a:path>
            </a:pathLst>
          </a:custGeom>
          <a:ln w="35560">
            <a:solidFill>
              <a:srgbClr val="800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0086" y="6741436"/>
            <a:ext cx="2971152" cy="0"/>
          </a:xfrm>
          <a:custGeom>
            <a:avLst/>
            <a:gdLst/>
            <a:ahLst/>
            <a:cxnLst/>
            <a:rect l="l" t="t" r="r" b="b"/>
            <a:pathLst>
              <a:path w="2971152" h="0">
                <a:moveTo>
                  <a:pt x="0" y="0"/>
                </a:moveTo>
                <a:lnTo>
                  <a:pt x="2971152" y="0"/>
                </a:lnTo>
              </a:path>
            </a:pathLst>
          </a:custGeom>
          <a:ln w="35560">
            <a:solidFill>
              <a:srgbClr val="800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674093" y="6758582"/>
            <a:ext cx="0" cy="333717"/>
          </a:xfrm>
          <a:custGeom>
            <a:avLst/>
            <a:gdLst/>
            <a:ahLst/>
            <a:cxnLst/>
            <a:rect l="l" t="t" r="r" b="b"/>
            <a:pathLst>
              <a:path w="0" h="333717">
                <a:moveTo>
                  <a:pt x="0" y="0"/>
                </a:moveTo>
                <a:lnTo>
                  <a:pt x="0" y="333717"/>
                </a:lnTo>
              </a:path>
            </a:pathLst>
          </a:custGeom>
          <a:ln w="35560">
            <a:solidFill>
              <a:srgbClr val="800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65806" y="7075447"/>
            <a:ext cx="2879712" cy="0"/>
          </a:xfrm>
          <a:custGeom>
            <a:avLst/>
            <a:gdLst/>
            <a:ahLst/>
            <a:cxnLst/>
            <a:rect l="l" t="t" r="r" b="b"/>
            <a:pathLst>
              <a:path w="2879712" h="0">
                <a:moveTo>
                  <a:pt x="0" y="0"/>
                </a:moveTo>
                <a:lnTo>
                  <a:pt x="2879712" y="0"/>
                </a:lnTo>
              </a:path>
            </a:pathLst>
          </a:custGeom>
          <a:ln w="12699">
            <a:solidFill>
              <a:srgbClr val="800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71521" y="6781441"/>
            <a:ext cx="0" cy="288289"/>
          </a:xfrm>
          <a:custGeom>
            <a:avLst/>
            <a:gdLst/>
            <a:ahLst/>
            <a:cxnLst/>
            <a:rect l="l" t="t" r="r" b="b"/>
            <a:pathLst>
              <a:path w="0" h="288290">
                <a:moveTo>
                  <a:pt x="0" y="0"/>
                </a:moveTo>
                <a:lnTo>
                  <a:pt x="0" y="288289"/>
                </a:lnTo>
              </a:path>
            </a:pathLst>
          </a:custGeom>
          <a:ln w="12699">
            <a:solidFill>
              <a:srgbClr val="800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65806" y="6775726"/>
            <a:ext cx="2879712" cy="0"/>
          </a:xfrm>
          <a:custGeom>
            <a:avLst/>
            <a:gdLst/>
            <a:ahLst/>
            <a:cxnLst/>
            <a:rect l="l" t="t" r="r" b="b"/>
            <a:pathLst>
              <a:path w="2879712" h="0">
                <a:moveTo>
                  <a:pt x="0" y="0"/>
                </a:moveTo>
                <a:lnTo>
                  <a:pt x="2879712" y="0"/>
                </a:lnTo>
              </a:path>
            </a:pathLst>
          </a:custGeom>
          <a:ln w="12699">
            <a:solidFill>
              <a:srgbClr val="800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639803" y="6781441"/>
            <a:ext cx="0" cy="287997"/>
          </a:xfrm>
          <a:custGeom>
            <a:avLst/>
            <a:gdLst/>
            <a:ahLst/>
            <a:cxnLst/>
            <a:rect l="l" t="t" r="r" b="b"/>
            <a:pathLst>
              <a:path w="0" h="287997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12700">
            <a:solidFill>
              <a:srgbClr val="800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80605" y="8600054"/>
            <a:ext cx="1911438" cy="2159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20090" y="8864112"/>
            <a:ext cx="2025738" cy="0"/>
          </a:xfrm>
          <a:custGeom>
            <a:avLst/>
            <a:gdLst/>
            <a:ahLst/>
            <a:cxnLst/>
            <a:rect l="l" t="t" r="r" b="b"/>
            <a:pathLst>
              <a:path w="2025738" h="0">
                <a:moveTo>
                  <a:pt x="0" y="0"/>
                </a:moveTo>
                <a:lnTo>
                  <a:pt x="2025738" y="0"/>
                </a:lnTo>
              </a:path>
            </a:pathLst>
          </a:custGeom>
          <a:ln w="12699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25805" y="8551057"/>
            <a:ext cx="0" cy="307339"/>
          </a:xfrm>
          <a:custGeom>
            <a:avLst/>
            <a:gdLst/>
            <a:ahLst/>
            <a:cxnLst/>
            <a:rect l="l" t="t" r="r" b="b"/>
            <a:pathLst>
              <a:path w="0" h="307340">
                <a:moveTo>
                  <a:pt x="0" y="0"/>
                </a:moveTo>
                <a:lnTo>
                  <a:pt x="0" y="307339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20090" y="8545341"/>
            <a:ext cx="2025738" cy="0"/>
          </a:xfrm>
          <a:custGeom>
            <a:avLst/>
            <a:gdLst/>
            <a:ahLst/>
            <a:cxnLst/>
            <a:rect l="l" t="t" r="r" b="b"/>
            <a:pathLst>
              <a:path w="2025738" h="0">
                <a:moveTo>
                  <a:pt x="0" y="0"/>
                </a:moveTo>
                <a:lnTo>
                  <a:pt x="2025738" y="0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740113" y="8551057"/>
            <a:ext cx="0" cy="307441"/>
          </a:xfrm>
          <a:custGeom>
            <a:avLst/>
            <a:gdLst/>
            <a:ahLst/>
            <a:cxnLst/>
            <a:rect l="l" t="t" r="r" b="b"/>
            <a:pathLst>
              <a:path w="0" h="307441">
                <a:moveTo>
                  <a:pt x="0" y="0"/>
                </a:moveTo>
                <a:lnTo>
                  <a:pt x="0" y="307441"/>
                </a:lnTo>
              </a:path>
            </a:pathLst>
          </a:custGeom>
          <a:ln w="12699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2950" y="8829822"/>
            <a:ext cx="1980018" cy="0"/>
          </a:xfrm>
          <a:custGeom>
            <a:avLst/>
            <a:gdLst/>
            <a:ahLst/>
            <a:cxnLst/>
            <a:rect l="l" t="t" r="r" b="b"/>
            <a:pathLst>
              <a:path w="1980018" h="0">
                <a:moveTo>
                  <a:pt x="0" y="0"/>
                </a:moveTo>
                <a:lnTo>
                  <a:pt x="1980018" y="0"/>
                </a:lnTo>
              </a:path>
            </a:pathLst>
          </a:custGeom>
          <a:ln w="3556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60094" y="8596777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899"/>
                </a:lnTo>
              </a:path>
            </a:pathLst>
          </a:custGeom>
          <a:ln w="35559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2950" y="8579632"/>
            <a:ext cx="1980018" cy="0"/>
          </a:xfrm>
          <a:custGeom>
            <a:avLst/>
            <a:gdLst/>
            <a:ahLst/>
            <a:cxnLst/>
            <a:rect l="l" t="t" r="r" b="b"/>
            <a:pathLst>
              <a:path w="1980018" h="0">
                <a:moveTo>
                  <a:pt x="0" y="0"/>
                </a:moveTo>
                <a:lnTo>
                  <a:pt x="1980018" y="0"/>
                </a:lnTo>
              </a:path>
            </a:pathLst>
          </a:custGeom>
          <a:ln w="3556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705823" y="8596777"/>
            <a:ext cx="0" cy="216001"/>
          </a:xfrm>
          <a:custGeom>
            <a:avLst/>
            <a:gdLst/>
            <a:ahLst/>
            <a:cxnLst/>
            <a:rect l="l" t="t" r="r" b="b"/>
            <a:pathLst>
              <a:path w="0" h="216001">
                <a:moveTo>
                  <a:pt x="0" y="0"/>
                </a:moveTo>
                <a:lnTo>
                  <a:pt x="0" y="216001"/>
                </a:lnTo>
              </a:path>
            </a:pathLst>
          </a:custGeom>
          <a:ln w="3556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833371"/>
            <a:ext cx="6718300" cy="1127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10312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9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bove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algn="just" marL="12700" marR="12700">
              <a:lnSpc>
                <a:spcPct val="11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isto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ence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is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3.20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tion on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055108"/>
            <a:ext cx="6719570" cy="1807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17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3.2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isto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1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ois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oise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indu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lk,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impulse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upt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ndom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nding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as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rece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-5">
                <a:latin typeface="Times New Roman"/>
                <a:cs typeface="Times New Roman"/>
              </a:rPr>
              <a:t>fec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nna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mpulse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spike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htnin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so on.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3.21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2876" y="8746235"/>
            <a:ext cx="122301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3.2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N</a:t>
            </a:r>
            <a:r>
              <a:rPr dirty="0" smtClean="0" sz="1200" spc="0">
                <a:latin typeface="Times New Roman"/>
                <a:cs typeface="Times New Roman"/>
              </a:rPr>
              <a:t>oise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71955" y="361848"/>
            <a:ext cx="5009044" cy="1335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922513" y="3184690"/>
            <a:ext cx="4290203" cy="1655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067345" y="7086028"/>
            <a:ext cx="3997933" cy="14399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47116"/>
            <a:ext cx="6718934" cy="2010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to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oise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R)</a:t>
            </a:r>
            <a:endParaRPr sz="1200">
              <a:latin typeface="Times New Roman"/>
              <a:cs typeface="Times New Roman"/>
            </a:endParaRPr>
          </a:p>
          <a:p>
            <a:pPr marL="469900" marR="12700" indent="-228600">
              <a:lnSpc>
                <a:spcPct val="110000"/>
              </a:lnSpc>
              <a:spcBef>
                <a:spcPts val="10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 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40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4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is usu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in dB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baseline="-10416" sz="1200" spc="7">
                <a:latin typeface="Times New Roman"/>
                <a:cs typeface="Times New Roman"/>
              </a:rPr>
              <a:t>d</a:t>
            </a:r>
            <a:r>
              <a:rPr dirty="0" smtClean="0" baseline="-10416" sz="1200" spc="0">
                <a:latin typeface="Times New Roman"/>
                <a:cs typeface="Times New Roman"/>
              </a:rPr>
              <a:t>B.</a:t>
            </a:r>
            <a:endParaRPr baseline="-10416"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mW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μ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Rd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>
                <a:latin typeface="Times New Roman"/>
                <a:cs typeface="Times New Roman"/>
              </a:rPr>
              <a:t>Solution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327647"/>
            <a:ext cx="6718934" cy="2545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17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3.2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R: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"/>
              </a:spcBef>
            </a:pPr>
            <a:endParaRPr sz="1300"/>
          </a:p>
          <a:p>
            <a:pPr algn="ctr" marR="1270">
              <a:lnSpc>
                <a:spcPct val="100000"/>
              </a:lnSpc>
            </a:pPr>
            <a:r>
              <a:rPr dirty="0" smtClean="0" sz="1600" spc="-20" b="1">
                <a:latin typeface="Times New Roman"/>
                <a:cs typeface="Times New Roman"/>
              </a:rPr>
              <a:t>D</a:t>
            </a:r>
            <a:r>
              <a:rPr dirty="0" smtClean="0" sz="1600" spc="-20" b="1">
                <a:latin typeface="Times New Roman"/>
                <a:cs typeface="Times New Roman"/>
              </a:rPr>
              <a:t>A</a:t>
            </a:r>
            <a:r>
              <a:rPr dirty="0" smtClean="0" sz="1600" spc="-15" b="1">
                <a:latin typeface="Times New Roman"/>
                <a:cs typeface="Times New Roman"/>
              </a:rPr>
              <a:t>TA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5" b="1">
                <a:latin typeface="Times New Roman"/>
                <a:cs typeface="Times New Roman"/>
              </a:rPr>
              <a:t>R</a:t>
            </a:r>
            <a:r>
              <a:rPr dirty="0" smtClean="0" sz="1600" spc="-20" b="1">
                <a:latin typeface="Times New Roman"/>
                <a:cs typeface="Times New Roman"/>
              </a:rPr>
              <a:t>A</a:t>
            </a:r>
            <a:r>
              <a:rPr dirty="0" smtClean="0" sz="1600" spc="-15" b="1">
                <a:latin typeface="Times New Roman"/>
                <a:cs typeface="Times New Roman"/>
              </a:rPr>
              <a:t>TE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L</a:t>
            </a:r>
            <a:r>
              <a:rPr dirty="0" smtClean="0" sz="1600" spc="5" b="1">
                <a:latin typeface="Times New Roman"/>
                <a:cs typeface="Times New Roman"/>
              </a:rPr>
              <a:t>I</a:t>
            </a:r>
            <a:r>
              <a:rPr dirty="0" smtClean="0" sz="1600" spc="-10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ITS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 marR="15240" indent="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impo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-5">
                <a:latin typeface="Times New Roman"/>
                <a:cs typeface="Times New Roman"/>
              </a:rPr>
              <a:t> 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l. </a:t>
            </a:r>
            <a:r>
              <a:rPr dirty="0" smtClean="0" sz="1200" spc="-5">
                <a:latin typeface="Times New Roman"/>
                <a:cs typeface="Times New Roman"/>
              </a:rPr>
              <a:t>Da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 on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0"/>
              </a:spcBef>
              <a:buFont typeface="Times New Roman"/>
              <a:buAutoNum type="arabicPeriod"/>
              <a:tabLst>
                <a:tab pos="1651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55"/>
              </a:spcBef>
              <a:buFont typeface="Times New Roman"/>
              <a:buAutoNum type="arabicPeriod"/>
              <a:tabLst>
                <a:tab pos="1651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5"/>
              </a:spcBef>
              <a:buFont typeface="Times New Roman"/>
              <a:buAutoNum type="arabicPeriod"/>
              <a:tabLst>
                <a:tab pos="1651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mul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wer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quist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an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240" y="2634048"/>
            <a:ext cx="3681818" cy="719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20090" y="3405762"/>
            <a:ext cx="3802265" cy="0"/>
          </a:xfrm>
          <a:custGeom>
            <a:avLst/>
            <a:gdLst/>
            <a:ahLst/>
            <a:cxnLst/>
            <a:rect l="l" t="t" r="r" b="b"/>
            <a:pathLst>
              <a:path w="3802265" h="0">
                <a:moveTo>
                  <a:pt x="0" y="0"/>
                </a:moveTo>
                <a:lnTo>
                  <a:pt x="3802265" y="0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25805" y="2588517"/>
            <a:ext cx="0" cy="811529"/>
          </a:xfrm>
          <a:custGeom>
            <a:avLst/>
            <a:gdLst/>
            <a:ahLst/>
            <a:cxnLst/>
            <a:rect l="l" t="t" r="r" b="b"/>
            <a:pathLst>
              <a:path w="0" h="811529">
                <a:moveTo>
                  <a:pt x="0" y="0"/>
                </a:moveTo>
                <a:lnTo>
                  <a:pt x="0" y="811530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0090" y="2582802"/>
            <a:ext cx="3802265" cy="0"/>
          </a:xfrm>
          <a:custGeom>
            <a:avLst/>
            <a:gdLst/>
            <a:ahLst/>
            <a:cxnLst/>
            <a:rect l="l" t="t" r="r" b="b"/>
            <a:pathLst>
              <a:path w="3802265" h="0">
                <a:moveTo>
                  <a:pt x="0" y="0"/>
                </a:moveTo>
                <a:lnTo>
                  <a:pt x="3802265" y="0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516640" y="2588327"/>
            <a:ext cx="0" cy="811441"/>
          </a:xfrm>
          <a:custGeom>
            <a:avLst/>
            <a:gdLst/>
            <a:ahLst/>
            <a:cxnLst/>
            <a:rect l="l" t="t" r="r" b="b"/>
            <a:pathLst>
              <a:path w="0" h="811441">
                <a:moveTo>
                  <a:pt x="0" y="0"/>
                </a:moveTo>
                <a:lnTo>
                  <a:pt x="0" y="811441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2950" y="3371472"/>
            <a:ext cx="3756545" cy="0"/>
          </a:xfrm>
          <a:custGeom>
            <a:avLst/>
            <a:gdLst/>
            <a:ahLst/>
            <a:cxnLst/>
            <a:rect l="l" t="t" r="r" b="b"/>
            <a:pathLst>
              <a:path w="3756545" h="0">
                <a:moveTo>
                  <a:pt x="0" y="0"/>
                </a:moveTo>
                <a:lnTo>
                  <a:pt x="3756545" y="0"/>
                </a:lnTo>
              </a:path>
            </a:pathLst>
          </a:custGeom>
          <a:ln w="3556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60094" y="2634237"/>
            <a:ext cx="0" cy="720090"/>
          </a:xfrm>
          <a:custGeom>
            <a:avLst/>
            <a:gdLst/>
            <a:ahLst/>
            <a:cxnLst/>
            <a:rect l="l" t="t" r="r" b="b"/>
            <a:pathLst>
              <a:path w="0" h="720090">
                <a:moveTo>
                  <a:pt x="0" y="0"/>
                </a:moveTo>
                <a:lnTo>
                  <a:pt x="0" y="720090"/>
                </a:lnTo>
              </a:path>
            </a:pathLst>
          </a:custGeom>
          <a:ln w="3556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2950" y="2617092"/>
            <a:ext cx="3756545" cy="0"/>
          </a:xfrm>
          <a:custGeom>
            <a:avLst/>
            <a:gdLst/>
            <a:ahLst/>
            <a:cxnLst/>
            <a:rect l="l" t="t" r="r" b="b"/>
            <a:pathLst>
              <a:path w="3756545" h="0">
                <a:moveTo>
                  <a:pt x="0" y="0"/>
                </a:moveTo>
                <a:lnTo>
                  <a:pt x="3756545" y="0"/>
                </a:lnTo>
              </a:path>
            </a:pathLst>
          </a:custGeom>
          <a:ln w="3556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482350" y="2634047"/>
            <a:ext cx="0" cy="720001"/>
          </a:xfrm>
          <a:custGeom>
            <a:avLst/>
            <a:gdLst/>
            <a:ahLst/>
            <a:cxnLst/>
            <a:rect l="l" t="t" r="r" b="b"/>
            <a:pathLst>
              <a:path w="0" h="720001">
                <a:moveTo>
                  <a:pt x="0" y="0"/>
                </a:moveTo>
                <a:lnTo>
                  <a:pt x="0" y="720001"/>
                </a:lnTo>
              </a:path>
            </a:pathLst>
          </a:custGeom>
          <a:ln w="35559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095855" y="3846492"/>
            <a:ext cx="3941195" cy="226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627" y="345947"/>
            <a:ext cx="6718934" cy="5555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u="sng">
                <a:latin typeface="Times New Roman"/>
                <a:cs typeface="Times New Roman"/>
              </a:rPr>
              <a:t>C</a:t>
            </a:r>
            <a:r>
              <a:rPr dirty="0" smtClean="0" sz="1200" spc="-5" u="sng">
                <a:latin typeface="Times New Roman"/>
                <a:cs typeface="Times New Roman"/>
              </a:rPr>
              <a:t>a</a:t>
            </a:r>
            <a:r>
              <a:rPr dirty="0" smtClean="0" sz="1200" spc="0" u="sng">
                <a:latin typeface="Times New Roman"/>
                <a:cs typeface="Times New Roman"/>
              </a:rPr>
              <a:t>p</a:t>
            </a:r>
            <a:r>
              <a:rPr dirty="0" smtClean="0" sz="1200" spc="-5" u="sng">
                <a:latin typeface="Times New Roman"/>
                <a:cs typeface="Times New Roman"/>
              </a:rPr>
              <a:t>ac</a:t>
            </a:r>
            <a:r>
              <a:rPr dirty="0" smtClean="0" sz="1200" spc="0" u="sng">
                <a:latin typeface="Times New Roman"/>
                <a:cs typeface="Times New Roman"/>
              </a:rPr>
              <a:t>i</a:t>
            </a:r>
            <a:r>
              <a:rPr dirty="0" smtClean="0" sz="1200" spc="10" u="sng">
                <a:latin typeface="Times New Roman"/>
                <a:cs typeface="Times New Roman"/>
              </a:rPr>
              <a:t>t</a:t>
            </a:r>
            <a:r>
              <a:rPr dirty="0" smtClean="0" sz="1200" spc="0" u="sng">
                <a:latin typeface="Times New Roman"/>
                <a:cs typeface="Times New Roman"/>
              </a:rPr>
              <a:t>y</a:t>
            </a:r>
            <a:r>
              <a:rPr dirty="0" smtClean="0" sz="1200" spc="-25" u="sng">
                <a:latin typeface="Times New Roman"/>
                <a:cs typeface="Times New Roman"/>
              </a:rPr>
              <a:t> </a:t>
            </a:r>
            <a:r>
              <a:rPr dirty="0" smtClean="0" sz="1200" spc="10" u="sng">
                <a:latin typeface="Times New Roman"/>
                <a:cs typeface="Times New Roman"/>
              </a:rPr>
              <a:t>o</a:t>
            </a:r>
            <a:r>
              <a:rPr dirty="0" smtClean="0" sz="1200" spc="0" u="sng">
                <a:latin typeface="Times New Roman"/>
                <a:cs typeface="Times New Roman"/>
              </a:rPr>
              <a:t>f</a:t>
            </a:r>
            <a:r>
              <a:rPr dirty="0" smtClean="0" sz="1200" spc="-5" u="sng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t</a:t>
            </a:r>
            <a:r>
              <a:rPr dirty="0" smtClean="0" sz="1200" spc="0" u="sng">
                <a:latin typeface="Times New Roman"/>
                <a:cs typeface="Times New Roman"/>
              </a:rPr>
              <a:t>h</a:t>
            </a:r>
            <a:r>
              <a:rPr dirty="0" smtClean="0" sz="1200" spc="0" u="sng">
                <a:latin typeface="Times New Roman"/>
                <a:cs typeface="Times New Roman"/>
              </a:rPr>
              <a:t>e</a:t>
            </a:r>
            <a:r>
              <a:rPr dirty="0" smtClean="0" sz="1200" spc="-5" u="sng">
                <a:latin typeface="Times New Roman"/>
                <a:cs typeface="Times New Roman"/>
              </a:rPr>
              <a:t> </a:t>
            </a:r>
            <a:r>
              <a:rPr dirty="0" smtClean="0" sz="1200" spc="25" u="sng">
                <a:latin typeface="Times New Roman"/>
                <a:cs typeface="Times New Roman"/>
              </a:rPr>
              <a:t>s</a:t>
            </a:r>
            <a:r>
              <a:rPr dirty="0" smtClean="0" sz="1200" spc="-25" u="sng">
                <a:latin typeface="Times New Roman"/>
                <a:cs typeface="Times New Roman"/>
              </a:rPr>
              <a:t>y</a:t>
            </a:r>
            <a:r>
              <a:rPr dirty="0" smtClean="0" sz="1200" spc="0" u="sng">
                <a:latin typeface="Times New Roman"/>
                <a:cs typeface="Times New Roman"/>
              </a:rPr>
              <a:t>s</a:t>
            </a:r>
            <a:r>
              <a:rPr dirty="0" smtClean="0" sz="1200" spc="0" u="sng">
                <a:latin typeface="Times New Roman"/>
                <a:cs typeface="Times New Roman"/>
              </a:rPr>
              <a:t>t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: 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469900" marR="182245" indent="-228600">
              <a:lnSpc>
                <a:spcPct val="11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in</a:t>
            </a:r>
            <a:r>
              <a:rPr dirty="0" smtClean="0" sz="1200" spc="-5">
                <a:latin typeface="Times New Roman"/>
                <a:cs typeface="Times New Roman"/>
              </a:rPr>
              <a:t>crea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0">
                <a:latin typeface="Times New Roman"/>
                <a:cs typeface="Times New Roman"/>
              </a:rPr>
              <a:t>n 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note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mbol.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4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mbol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n”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5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 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baseline="38194" sz="1200" spc="7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marR="81915" indent="-228600">
              <a:lnSpc>
                <a:spcPct val="11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oe</a:t>
            </a:r>
            <a:r>
              <a:rPr dirty="0" smtClean="0" sz="1200" spc="0">
                <a:latin typeface="Times New Roman"/>
                <a:cs typeface="Times New Roman"/>
              </a:rPr>
              <a:t>s up,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wee</a:t>
            </a:r>
            <a:r>
              <a:rPr dirty="0" smtClean="0" sz="1200" spc="0">
                <a:latin typeface="Times New Roman"/>
                <a:cs typeface="Times New Roman"/>
              </a:rPr>
              <a:t>n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d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&gt;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crea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imp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7"/>
              </a:spcBef>
              <a:buFont typeface="Wingdings"/>
              <a:buChar char=""/>
            </a:pPr>
            <a:endParaRPr sz="700"/>
          </a:p>
          <a:p>
            <a:pPr>
              <a:lnSpc>
                <a:spcPts val="1000"/>
              </a:lnSpc>
              <a:buFont typeface="Wingdings"/>
              <a:buChar char="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5" u="sng">
                <a:latin typeface="Times New Roman"/>
                <a:cs typeface="Times New Roman"/>
              </a:rPr>
              <a:t>N</a:t>
            </a:r>
            <a:r>
              <a:rPr dirty="0" smtClean="0" sz="1200" spc="-25" u="sng">
                <a:latin typeface="Times New Roman"/>
                <a:cs typeface="Times New Roman"/>
              </a:rPr>
              <a:t>y</a:t>
            </a:r>
            <a:r>
              <a:rPr dirty="0" smtClean="0" sz="1200" spc="0" u="sng">
                <a:latin typeface="Times New Roman"/>
                <a:cs typeface="Times New Roman"/>
              </a:rPr>
              <a:t>qui</a:t>
            </a:r>
            <a:r>
              <a:rPr dirty="0" smtClean="0" sz="1200" spc="0" u="sng">
                <a:latin typeface="Times New Roman"/>
                <a:cs typeface="Times New Roman"/>
              </a:rPr>
              <a:t>s</a:t>
            </a:r>
            <a:r>
              <a:rPr dirty="0" smtClean="0" sz="1200" spc="0" u="sng">
                <a:latin typeface="Times New Roman"/>
                <a:cs typeface="Times New Roman"/>
              </a:rPr>
              <a:t>t</a:t>
            </a:r>
            <a:r>
              <a:rPr dirty="0" smtClean="0" sz="1200" spc="0" u="sng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t</a:t>
            </a:r>
            <a:r>
              <a:rPr dirty="0" smtClean="0" sz="1200" spc="0" u="sng">
                <a:latin typeface="Times New Roman"/>
                <a:cs typeface="Times New Roman"/>
              </a:rPr>
              <a:t>h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o</a:t>
            </a:r>
            <a:r>
              <a:rPr dirty="0" smtClean="0" sz="1200" spc="5" u="sng">
                <a:latin typeface="Times New Roman"/>
                <a:cs typeface="Times New Roman"/>
              </a:rPr>
              <a:t>r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m</a:t>
            </a:r>
            <a:r>
              <a:rPr dirty="0" smtClean="0" sz="1200" spc="0" u="sng">
                <a:latin typeface="Times New Roman"/>
                <a:cs typeface="Times New Roman"/>
              </a:rPr>
              <a:t>:</a:t>
            </a:r>
            <a:r>
              <a:rPr dirty="0" smtClean="0" sz="1200" spc="0" u="sng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469900" marR="12700" indent="-228600">
              <a:lnSpc>
                <a:spcPct val="11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quist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bound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mbol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ls)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ssuming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mbols/p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moni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5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quist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</a:t>
            </a:r>
            <a:r>
              <a:rPr dirty="0" smtClean="0" sz="1200" spc="-5">
                <a:latin typeface="Times New Roman"/>
                <a:cs typeface="Times New Roman"/>
              </a:rPr>
              <a:t>ha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R="381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𝐶𝐶</a:t>
            </a:r>
            <a:r>
              <a:rPr dirty="0" smtClean="0" sz="1200">
                <a:latin typeface="Cambria Math"/>
                <a:cs typeface="Cambria Math"/>
              </a:rPr>
              <a:t>=</a:t>
            </a:r>
            <a:r>
              <a:rPr dirty="0" smtClean="0" sz="1200" spc="75">
                <a:latin typeface="Cambria Math"/>
                <a:cs typeface="Cambria Math"/>
              </a:rPr>
              <a:t> </a:t>
            </a:r>
            <a:r>
              <a:rPr dirty="0" smtClean="0" sz="1200" spc="-10">
                <a:latin typeface="Cambria Math"/>
                <a:cs typeface="Cambria Math"/>
              </a:rPr>
              <a:t>2</a:t>
            </a:r>
            <a:r>
              <a:rPr dirty="0" smtClean="0" sz="1200" spc="-5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×</a:t>
            </a:r>
            <a:r>
              <a:rPr dirty="0" smtClean="0" sz="1200" spc="5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𝑑𝑑</a:t>
            </a:r>
            <a:r>
              <a:rPr dirty="0" smtClean="0" sz="1200" spc="0">
                <a:latin typeface="Cambria Math"/>
                <a:cs typeface="Cambria Math"/>
              </a:rPr>
              <a:t>×</a:t>
            </a:r>
            <a:r>
              <a:rPr dirty="0" smtClean="0" sz="1200" spc="-10">
                <a:latin typeface="Cambria Math"/>
                <a:cs typeface="Cambria Math"/>
              </a:rPr>
              <a:t> </a:t>
            </a:r>
            <a:r>
              <a:rPr dirty="0" smtClean="0" sz="1200" spc="-5">
                <a:latin typeface="Cambria Math"/>
                <a:cs typeface="Cambria Math"/>
              </a:rPr>
              <a:t>lo</a:t>
            </a:r>
            <a:r>
              <a:rPr dirty="0" smtClean="0" sz="1200" spc="40">
                <a:latin typeface="Cambria Math"/>
                <a:cs typeface="Cambria Math"/>
              </a:rPr>
              <a:t>g</a:t>
            </a:r>
            <a:r>
              <a:rPr dirty="0" smtClean="0" baseline="-16339" sz="1275" spc="0">
                <a:latin typeface="Cambria Math"/>
                <a:cs typeface="Cambria Math"/>
              </a:rPr>
              <a:t>2 </a:t>
            </a:r>
            <a:r>
              <a:rPr dirty="0" smtClean="0" baseline="-16339" sz="1275" spc="-135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𝐿𝐿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>
                <a:latin typeface="Times New Roman"/>
                <a:cs typeface="Times New Roman"/>
              </a:rPr>
              <a:t>C=</a:t>
            </a:r>
            <a:r>
              <a:rPr dirty="0" smtClean="0" sz="1200" spc="-5">
                <a:latin typeface="Times New Roman"/>
                <a:cs typeface="Times New Roman"/>
              </a:rPr>
              <a:t> ca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bps,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 in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o.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baseline="38194" sz="1200" spc="0">
                <a:latin typeface="Times New Roman"/>
                <a:cs typeface="Times New Roman"/>
              </a:rPr>
              <a:t>n</a:t>
            </a:r>
            <a:endParaRPr baseline="38194"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u="sng">
                <a:latin typeface="Times New Roman"/>
                <a:cs typeface="Times New Roman"/>
              </a:rPr>
              <a:t>S</a:t>
            </a:r>
            <a:r>
              <a:rPr dirty="0" smtClean="0" sz="1200" u="sng">
                <a:latin typeface="Times New Roman"/>
                <a:cs typeface="Times New Roman"/>
              </a:rPr>
              <a:t>h</a:t>
            </a:r>
            <a:r>
              <a:rPr dirty="0" smtClean="0" sz="1200" spc="-5" u="sng">
                <a:latin typeface="Times New Roman"/>
                <a:cs typeface="Times New Roman"/>
              </a:rPr>
              <a:t>a</a:t>
            </a:r>
            <a:r>
              <a:rPr dirty="0" smtClean="0" sz="1200" spc="0" u="sng">
                <a:latin typeface="Times New Roman"/>
                <a:cs typeface="Times New Roman"/>
              </a:rPr>
              <a:t>nnon</a:t>
            </a:r>
            <a:r>
              <a:rPr dirty="0" smtClean="0" sz="1200" spc="-5" u="sng">
                <a:latin typeface="Times New Roman"/>
                <a:cs typeface="Times New Roman"/>
              </a:rPr>
              <a:t>’</a:t>
            </a:r>
            <a:r>
              <a:rPr dirty="0" smtClean="0" sz="1200" spc="0" u="sng">
                <a:latin typeface="Times New Roman"/>
                <a:cs typeface="Times New Roman"/>
              </a:rPr>
              <a:t>s</a:t>
            </a:r>
            <a:r>
              <a:rPr dirty="0" smtClean="0" sz="1200" spc="0" u="sng">
                <a:latin typeface="Times New Roman"/>
                <a:cs typeface="Times New Roman"/>
              </a:rPr>
              <a:t> </a:t>
            </a:r>
            <a:r>
              <a:rPr dirty="0" smtClean="0" sz="1200" spc="-5" u="sng">
                <a:latin typeface="Times New Roman"/>
                <a:cs typeface="Times New Roman"/>
              </a:rPr>
              <a:t>T</a:t>
            </a:r>
            <a:r>
              <a:rPr dirty="0" smtClean="0" sz="1200" spc="0" u="sng">
                <a:latin typeface="Times New Roman"/>
                <a:cs typeface="Times New Roman"/>
              </a:rPr>
              <a:t>h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o</a:t>
            </a:r>
            <a:r>
              <a:rPr dirty="0" smtClean="0" sz="1200" spc="-5" u="sng">
                <a:latin typeface="Times New Roman"/>
                <a:cs typeface="Times New Roman"/>
              </a:rPr>
              <a:t>r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m</a:t>
            </a:r>
            <a:r>
              <a:rPr dirty="0" smtClean="0" sz="1200" spc="0" u="sng">
                <a:latin typeface="Times New Roman"/>
                <a:cs typeface="Times New Roman"/>
              </a:rPr>
              <a:t>:</a:t>
            </a:r>
            <a:r>
              <a:rPr dirty="0" smtClean="0" sz="1200" spc="0" u="sng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-</a:t>
            </a:r>
            <a:r>
              <a:rPr dirty="0" smtClean="0" sz="1200" spc="-5" u="sng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nnon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ca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ctr" marR="1905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𝐶𝐶</a:t>
            </a:r>
            <a:r>
              <a:rPr dirty="0" smtClean="0" sz="1200">
                <a:latin typeface="Cambria Math"/>
                <a:cs typeface="Cambria Math"/>
              </a:rPr>
              <a:t>=</a:t>
            </a:r>
            <a:r>
              <a:rPr dirty="0" smtClean="0" sz="1200" spc="75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𝑑𝑑</a:t>
            </a:r>
            <a:r>
              <a:rPr dirty="0" smtClean="0" sz="1200" spc="-5">
                <a:latin typeface="Cambria Math"/>
                <a:cs typeface="Cambria Math"/>
              </a:rPr>
              <a:t>lo</a:t>
            </a:r>
            <a:r>
              <a:rPr dirty="0" smtClean="0" sz="1200" spc="40">
                <a:latin typeface="Cambria Math"/>
                <a:cs typeface="Cambria Math"/>
              </a:rPr>
              <a:t>g</a:t>
            </a:r>
            <a:r>
              <a:rPr dirty="0" smtClean="0" baseline="-16339" sz="1275" spc="97">
                <a:latin typeface="Cambria Math"/>
                <a:cs typeface="Cambria Math"/>
              </a:rPr>
              <a:t>2</a:t>
            </a:r>
            <a:r>
              <a:rPr dirty="0" smtClean="0" sz="1200" spc="5">
                <a:latin typeface="Cambria Math"/>
                <a:cs typeface="Cambria Math"/>
              </a:rPr>
              <a:t>(</a:t>
            </a:r>
            <a:r>
              <a:rPr dirty="0" smtClean="0" sz="1200" spc="-10">
                <a:latin typeface="Cambria Math"/>
                <a:cs typeface="Cambria Math"/>
              </a:rPr>
              <a:t>1</a:t>
            </a:r>
            <a:r>
              <a:rPr dirty="0" smtClean="0" sz="1200" spc="5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+</a:t>
            </a:r>
            <a:r>
              <a:rPr dirty="0" smtClean="0" sz="1200" spc="-1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𝑆𝑆𝑆𝑆𝑆𝑆</a:t>
            </a:r>
            <a:r>
              <a:rPr dirty="0" smtClean="0" sz="1200" spc="0">
                <a:latin typeface="Cambria Math"/>
                <a:cs typeface="Cambria Math"/>
              </a:rPr>
              <a:t>)</a:t>
            </a:r>
            <a:endParaRPr sz="12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3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>
              <a:lnSpc>
                <a:spcPct val="1108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limit;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quist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R="3175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P</a:t>
            </a:r>
            <a:r>
              <a:rPr dirty="0" smtClean="0" sz="1600" spc="-15" b="1">
                <a:latin typeface="Times New Roman"/>
                <a:cs typeface="Times New Roman"/>
              </a:rPr>
              <a:t>ER</a:t>
            </a:r>
            <a:r>
              <a:rPr dirty="0" smtClean="0" sz="1600" spc="-5" b="1">
                <a:latin typeface="Times New Roman"/>
                <a:cs typeface="Times New Roman"/>
              </a:rPr>
              <a:t>F</a:t>
            </a:r>
            <a:r>
              <a:rPr dirty="0" smtClean="0" sz="1600" spc="-25" b="1">
                <a:latin typeface="Times New Roman"/>
                <a:cs typeface="Times New Roman"/>
              </a:rPr>
              <a:t>O</a:t>
            </a:r>
            <a:r>
              <a:rPr dirty="0" smtClean="0" sz="1600" spc="-15" b="1">
                <a:latin typeface="Times New Roman"/>
                <a:cs typeface="Times New Roman"/>
              </a:rPr>
              <a:t>R</a:t>
            </a:r>
            <a:r>
              <a:rPr dirty="0" smtClean="0" sz="1600" spc="-10" b="1">
                <a:latin typeface="Times New Roman"/>
                <a:cs typeface="Times New Roman"/>
              </a:rPr>
              <a:t>M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5" b="1">
                <a:latin typeface="Times New Roman"/>
                <a:cs typeface="Times New Roman"/>
              </a:rPr>
              <a:t>N</a:t>
            </a:r>
            <a:r>
              <a:rPr dirty="0" smtClean="0" sz="1600" spc="-5" b="1">
                <a:latin typeface="Times New Roman"/>
                <a:cs typeface="Times New Roman"/>
              </a:rPr>
              <a:t>C</a:t>
            </a:r>
            <a:r>
              <a:rPr dirty="0" smtClean="0" sz="1600" spc="-15" b="1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385559"/>
            <a:ext cx="6718300" cy="2412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47828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issue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k, 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ood is it?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3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ts.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of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mposite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nge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ss.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ond,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2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hput: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hput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lthou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hput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link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bps,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2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bps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25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B.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Mbps,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link 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200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kbps.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200 kbps 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this link.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7659"/>
            <a:ext cx="6719570" cy="2232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k: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bps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12,000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minute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10,000 bits.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hput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970">
              <a:lnSpc>
                <a:spcPct val="11000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1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ne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nts: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5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4318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𝐿𝐿𝐿𝐿𝐿𝐿𝐿𝐿𝐿𝐿𝐿𝐿𝐿𝐿</a:t>
            </a:r>
            <a:r>
              <a:rPr dirty="0" smtClean="0" sz="1200">
                <a:latin typeface="Cambria Math"/>
                <a:cs typeface="Cambria Math"/>
              </a:rPr>
              <a:t>=</a:t>
            </a:r>
            <a:r>
              <a:rPr dirty="0" smtClean="0" sz="1200" spc="6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𝑝𝑝𝑝𝑝𝑝𝑝𝑝𝑝𝐿𝐿𝑝𝑝𝐿𝐿𝐿𝐿𝑝𝑝𝑝𝑝𝐿𝐿𝐿𝐿𝑝𝑝𝑡𝑡𝐿𝐿</a:t>
            </a:r>
            <a:r>
              <a:rPr dirty="0" smtClean="0" sz="1200" spc="0">
                <a:latin typeface="Cambria Math"/>
                <a:cs typeface="Cambria Math"/>
              </a:rPr>
              <a:t>+ </a:t>
            </a:r>
            <a:r>
              <a:rPr dirty="0" smtClean="0" sz="1200" spc="0">
                <a:latin typeface="Cambria Math"/>
                <a:cs typeface="Cambria Math"/>
              </a:rPr>
              <a:t>𝐿𝐿𝑝𝑝𝐿𝐿𝐿𝐿𝑡𝑡𝑡𝑡𝑝𝑝𝑡𝑡𝑡𝑡𝑝𝑝𝑝𝑝𝐿𝐿𝐿𝐿𝑝𝑝𝑡𝑡𝐿𝐿</a:t>
            </a:r>
            <a:r>
              <a:rPr dirty="0" smtClean="0" sz="1200" spc="0">
                <a:latin typeface="Cambria Math"/>
                <a:cs typeface="Cambria Math"/>
              </a:rPr>
              <a:t>+ </a:t>
            </a:r>
            <a:r>
              <a:rPr dirty="0" smtClean="0" sz="1200" spc="0">
                <a:latin typeface="Cambria Math"/>
                <a:cs typeface="Cambria Math"/>
              </a:rPr>
              <a:t>𝑞𝑞𝑞𝑞𝐿𝐿𝑞𝑞𝑝𝑝𝐿𝐿𝑝𝑝𝐿𝐿𝑝𝑝𝑡𝑡𝐿𝐿</a:t>
            </a:r>
            <a:r>
              <a:rPr dirty="0" smtClean="0" sz="1200" spc="0">
                <a:latin typeface="Cambria Math"/>
                <a:cs typeface="Cambria Math"/>
              </a:rPr>
              <a:t>+ </a:t>
            </a:r>
            <a:r>
              <a:rPr dirty="0" smtClean="0" sz="1200" spc="0">
                <a:latin typeface="Cambria Math"/>
                <a:cs typeface="Cambria Math"/>
              </a:rPr>
              <a:t>𝑝𝑝𝑝𝑝𝑝𝑝𝐿𝐿𝐿𝐿𝑡𝑡𝑡𝑡𝑝𝑝𝐿𝐿𝑝𝑝𝑑𝑑𝐿𝐿𝑑𝑑𝐿𝐿𝐿𝐿</a:t>
            </a:r>
            <a:endParaRPr sz="12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3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69900" marR="40640" indent="-228600">
              <a:lnSpc>
                <a:spcPct val="11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0604" y="2868168"/>
            <a:ext cx="140779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𝑃𝑃𝑝𝑝𝑝𝑝𝑝𝑝𝐿𝐿𝑝𝑝𝐿𝐿𝐿𝐿𝑝𝑝𝑝𝑝𝐿𝐿𝐿𝐿𝑝𝑝𝑡𝑡𝐿𝐿</a:t>
            </a:r>
            <a:r>
              <a:rPr dirty="0" smtClean="0" sz="120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6064" y="2752343"/>
            <a:ext cx="6280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𝐷𝐷𝑝𝑝𝑡𝑡𝐿𝐿𝐿𝐿𝐿𝐿𝐿𝐿𝐿𝐿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24020" y="2970276"/>
            <a:ext cx="133032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𝑃𝑃𝑝𝑝𝑝𝑝𝑝𝑝𝐿𝐿𝑝𝑝𝐿𝐿𝐿𝐿𝑝𝑝𝑝𝑝𝐿𝐿𝑡𝑡𝑝𝑝𝐿𝐿𝐿𝐿𝑑𝑑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36720" y="2977133"/>
            <a:ext cx="1309115" cy="0"/>
          </a:xfrm>
          <a:custGeom>
            <a:avLst/>
            <a:gdLst/>
            <a:ahLst/>
            <a:cxnLst/>
            <a:rect l="l" t="t" r="r" b="b"/>
            <a:pathLst>
              <a:path w="1309115" h="0">
                <a:moveTo>
                  <a:pt x="0" y="0"/>
                </a:moveTo>
                <a:lnTo>
                  <a:pt x="1309115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6627" y="3349690"/>
            <a:ext cx="6718934" cy="2646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3335">
              <a:lnSpc>
                <a:spcPct val="1117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uum,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Cambria Math"/>
                <a:cs typeface="Cambria Math"/>
              </a:rPr>
              <a:t>3</a:t>
            </a:r>
            <a:r>
              <a:rPr dirty="0" smtClean="0" sz="1200" spc="5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×</a:t>
            </a:r>
            <a:r>
              <a:rPr dirty="0" smtClean="0" sz="1200" spc="5">
                <a:latin typeface="Cambria Math"/>
                <a:cs typeface="Cambria Math"/>
              </a:rPr>
              <a:t> </a:t>
            </a:r>
            <a:r>
              <a:rPr dirty="0" smtClean="0" sz="1200" spc="-15">
                <a:latin typeface="Cambria Math"/>
                <a:cs typeface="Cambria Math"/>
              </a:rPr>
              <a:t>10</a:t>
            </a:r>
            <a:r>
              <a:rPr dirty="0" smtClean="0" baseline="29411" sz="1275" spc="0">
                <a:latin typeface="Cambria Math"/>
                <a:cs typeface="Cambria Math"/>
              </a:rPr>
              <a:t>8 </a:t>
            </a:r>
            <a:r>
              <a:rPr dirty="0" smtClean="0" baseline="29411" sz="1275" spc="-44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𝑡𝑡</a:t>
            </a:r>
            <a:r>
              <a:rPr dirty="0" smtClean="0" sz="1200" spc="-5">
                <a:latin typeface="Cambria Math"/>
                <a:cs typeface="Cambria Math"/>
              </a:rPr>
              <a:t>/</a:t>
            </a:r>
            <a:r>
              <a:rPr dirty="0" smtClean="0" sz="1200" spc="0">
                <a:latin typeface="Cambria Math"/>
                <a:cs typeface="Cambria Math"/>
              </a:rPr>
              <a:t>𝑡𝑡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mu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lo</a:t>
            </a:r>
            <a:r>
              <a:rPr dirty="0" smtClean="0" sz="1200" spc="-5">
                <a:latin typeface="Times New Roman"/>
                <a:cs typeface="Times New Roman"/>
              </a:rPr>
              <a:t>we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3335" indent="0">
              <a:lnSpc>
                <a:spcPct val="1117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k: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12,000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ssume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Cambria Math"/>
                <a:cs typeface="Cambria Math"/>
              </a:rPr>
              <a:t>2</a:t>
            </a:r>
            <a:r>
              <a:rPr dirty="0" smtClean="0" sz="1200" spc="5">
                <a:latin typeface="Cambria Math"/>
                <a:cs typeface="Cambria Math"/>
              </a:rPr>
              <a:t>.</a:t>
            </a:r>
            <a:r>
              <a:rPr dirty="0" smtClean="0" sz="1200" spc="-10">
                <a:latin typeface="Cambria Math"/>
                <a:cs typeface="Cambria Math"/>
              </a:rPr>
              <a:t>4</a:t>
            </a:r>
            <a:r>
              <a:rPr dirty="0" smtClean="0" sz="1200" spc="-5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×</a:t>
            </a:r>
            <a:r>
              <a:rPr dirty="0" smtClean="0" sz="1200" spc="5">
                <a:latin typeface="Cambria Math"/>
                <a:cs typeface="Cambria Math"/>
              </a:rPr>
              <a:t> </a:t>
            </a:r>
            <a:r>
              <a:rPr dirty="0" smtClean="0" sz="1200" spc="-15">
                <a:latin typeface="Cambria Math"/>
                <a:cs typeface="Cambria Math"/>
              </a:rPr>
              <a:t>10</a:t>
            </a:r>
            <a:r>
              <a:rPr dirty="0" smtClean="0" baseline="29411" sz="1275" spc="97">
                <a:latin typeface="Cambria Math"/>
                <a:cs typeface="Cambria Math"/>
              </a:rPr>
              <a:t>8</a:t>
            </a:r>
            <a:r>
              <a:rPr dirty="0" smtClean="0" sz="1200" spc="0">
                <a:latin typeface="Cambria Math"/>
                <a:cs typeface="Cambria Math"/>
              </a:rPr>
              <a:t>𝑡𝑡</a:t>
            </a:r>
            <a:r>
              <a:rPr dirty="0" smtClean="0" sz="1200" spc="-5">
                <a:latin typeface="Cambria Math"/>
                <a:cs typeface="Cambria Math"/>
              </a:rPr>
              <a:t>/</a:t>
            </a:r>
            <a:r>
              <a:rPr dirty="0" smtClean="0" sz="1200" spc="0">
                <a:latin typeface="Cambria Math"/>
                <a:cs typeface="Cambria Math"/>
              </a:rPr>
              <a:t>𝑡𝑡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5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just" marL="469900" marR="12700" indent="-228600">
              <a:lnSpc>
                <a:spcPct val="1102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t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just 1 bit,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tion;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mount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ece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ear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;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5467" y="6100571"/>
            <a:ext cx="14732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𝑇𝑇𝑝𝑝𝐿𝐿𝐿𝐿𝑡𝑡𝑡𝑡𝑝𝑝𝑡𝑡𝑡𝑡𝑝𝑝𝑝𝑝𝐿𝐿𝐿𝐿𝑝𝑝𝑡𝑡𝐿𝐿</a:t>
            </a:r>
            <a:r>
              <a:rPr dirty="0" smtClean="0" sz="120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4415" y="5984747"/>
            <a:ext cx="92900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𝑡𝑡𝐿𝐿𝑡𝑡𝑡𝑡𝐿𝐿𝑝𝑝𝐿𝐿𝑡𝑡𝑝𝑝𝑠𝑠𝐿𝐿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19091" y="6202679"/>
            <a:ext cx="7810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𝑑𝑑𝐿𝐿𝐿𝐿𝑑𝑑𝐵𝐵𝑝𝑝𝑑𝑑𝐿𝐿ℎ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57115" y="6209538"/>
            <a:ext cx="906780" cy="0"/>
          </a:xfrm>
          <a:custGeom>
            <a:avLst/>
            <a:gdLst/>
            <a:ahLst/>
            <a:cxnLst/>
            <a:rect l="l" t="t" r="r" b="b"/>
            <a:pathLst>
              <a:path w="906780" h="0">
                <a:moveTo>
                  <a:pt x="0" y="0"/>
                </a:moveTo>
                <a:lnTo>
                  <a:pt x="90678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06627" y="6552834"/>
            <a:ext cx="6718934" cy="2632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469900" marR="12700" indent="-228600">
              <a:lnSpc>
                <a:spcPct val="1102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uing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hold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fac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;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2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0">
                <a:latin typeface="Times New Roman"/>
                <a:cs typeface="Times New Roman"/>
              </a:rPr>
              <a:t>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5875" indent="0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Ban</a:t>
            </a:r>
            <a:r>
              <a:rPr dirty="0" smtClean="0" sz="1200" spc="-10" b="1">
                <a:latin typeface="Times New Roman"/>
                <a:cs typeface="Times New Roman"/>
              </a:rPr>
              <a:t>d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id</a:t>
            </a:r>
            <a:r>
              <a:rPr dirty="0" smtClean="0" sz="1200" spc="-2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De</a:t>
            </a:r>
            <a:r>
              <a:rPr dirty="0" smtClean="0" sz="1200" spc="0" b="1">
                <a:latin typeface="Times New Roman"/>
                <a:cs typeface="Times New Roman"/>
              </a:rPr>
              <a:t>lay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Pr</a:t>
            </a:r>
            <a:r>
              <a:rPr dirty="0" smtClean="0" sz="1200" spc="0" b="1">
                <a:latin typeface="Times New Roman"/>
                <a:cs typeface="Times New Roman"/>
              </a:rPr>
              <a:t>odu</a:t>
            </a:r>
            <a:r>
              <a:rPr dirty="0" smtClean="0" sz="1200" spc="-5" b="1">
                <a:latin typeface="Times New Roman"/>
                <a:cs typeface="Times New Roman"/>
              </a:rPr>
              <a:t>ct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t.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this issu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21590" indent="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1:-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us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ssume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bps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listi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, but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ood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monst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pu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nk is 5 s.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to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7659"/>
            <a:ext cx="6604634" cy="414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ns in this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ook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this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1 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 is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ill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 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5 bits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link. Fi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3.23)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611879"/>
            <a:ext cx="6718300" cy="10013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85314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3.2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illing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bits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2:-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ow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ssume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bps.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3.24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 25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0">
                <a:latin typeface="Times New Roman"/>
                <a:cs typeface="Times New Roman"/>
              </a:rPr>
              <a:t> is0.2 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7641335"/>
            <a:ext cx="6718300" cy="10013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3421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3.2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illing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bits in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04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think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pipe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ntsthe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ngth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pipe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volume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3.2</a:t>
            </a:r>
            <a:r>
              <a:rPr dirty="0" smtClean="0" sz="1200" spc="10">
                <a:latin typeface="Times New Roman"/>
                <a:cs typeface="Times New Roman"/>
              </a:rPr>
              <a:t>5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48909" y="1168234"/>
            <a:ext cx="4836828" cy="2231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902639" y="4837029"/>
            <a:ext cx="4330857" cy="25919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1044" y="1251204"/>
            <a:ext cx="310515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3.3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567" y="6510855"/>
            <a:ext cx="6223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25206" y="362230"/>
            <a:ext cx="5486396" cy="878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7111"/>
            <a:ext cx="6719570" cy="2422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3970" indent="0">
              <a:lnSpc>
                <a:spcPct val="1103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iodic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on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dic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Signals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p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riodic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non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iod,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 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0">
                <a:latin typeface="Times New Roman"/>
                <a:cs typeface="Times New Roman"/>
              </a:rPr>
              <a:t>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ithout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hib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ts 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00685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 data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mun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ation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monly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perio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ic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nalog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d non-per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odic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it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l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4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-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IC </a:t>
            </a:r>
            <a:r>
              <a:rPr dirty="0" smtClean="0" sz="1200" spc="-7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ANA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G </a:t>
            </a:r>
            <a:r>
              <a:rPr dirty="0" smtClean="0" sz="1200" spc="-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</a:t>
            </a:r>
            <a:r>
              <a:rPr dirty="0" smtClean="0" sz="1200" spc="-10" b="1">
                <a:latin typeface="Times New Roman"/>
                <a:cs typeface="Times New Roman"/>
              </a:rPr>
              <a:t>G</a:t>
            </a:r>
            <a:r>
              <a:rPr dirty="0" smtClean="0" sz="1200" spc="-5" b="1">
                <a:latin typeface="Times New Roman"/>
                <a:cs typeface="Times New Roman"/>
              </a:rPr>
              <a:t>NA</a:t>
            </a:r>
            <a:r>
              <a:rPr dirty="0" smtClean="0" sz="1200" spc="0" b="1">
                <a:latin typeface="Times New Roman"/>
                <a:cs typeface="Times New Roman"/>
              </a:rPr>
              <a:t>LS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iodic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posit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simple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228600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3.2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271771"/>
            <a:ext cx="6716395" cy="598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600"/>
              </a:lnSpc>
              <a:spcBef>
                <a:spcPts val="65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ak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plitud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qu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5" i="1">
                <a:latin typeface="Times New Roman"/>
                <a:cs typeface="Times New Roman"/>
              </a:rPr>
              <a:t>c</a:t>
            </a:r>
            <a:r>
              <a:rPr dirty="0" smtClean="0" sz="1200" spc="-5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ph</a:t>
            </a:r>
            <a:r>
              <a:rPr dirty="0" smtClean="0" sz="1200" spc="10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ibe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5227" y="7815071"/>
            <a:ext cx="6490335" cy="10013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5722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but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241300" marR="12700" indent="-228600">
              <a:lnSpc>
                <a:spcPct val="11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iod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onds,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-1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34615" y="2973197"/>
            <a:ext cx="3666481" cy="1079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600388" y="5093157"/>
            <a:ext cx="3158528" cy="2712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8664" y="446531"/>
            <a:ext cx="2692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𝑓𝑓</a:t>
            </a:r>
            <a:r>
              <a:rPr dirty="0" smtClean="0" sz="120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5176" y="330707"/>
            <a:ext cx="116205" cy="412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145">
              <a:lnSpc>
                <a:spcPct val="100000"/>
              </a:lnSpc>
            </a:pPr>
            <a:r>
              <a:rPr dirty="0" smtClean="0" sz="1200" spc="-10">
                <a:latin typeface="Cambria Math"/>
                <a:cs typeface="Cambria Math"/>
              </a:rPr>
              <a:t>1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mtClean="0" sz="1200">
                <a:latin typeface="Cambria Math"/>
                <a:cs typeface="Cambria Math"/>
              </a:rPr>
              <a:t>𝑇𝑇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7876" y="555491"/>
            <a:ext cx="94487" cy="0"/>
          </a:xfrm>
          <a:custGeom>
            <a:avLst/>
            <a:gdLst/>
            <a:ahLst/>
            <a:cxnLst/>
            <a:rect l="l" t="t" r="r" b="b"/>
            <a:pathLst>
              <a:path w="94487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19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07000" y="446531"/>
            <a:ext cx="2749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𝑇𝑇</a:t>
            </a:r>
            <a:r>
              <a:rPr dirty="0" smtClean="0" sz="120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99608" y="330707"/>
            <a:ext cx="111760" cy="412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970">
              <a:lnSpc>
                <a:spcPct val="100000"/>
              </a:lnSpc>
            </a:pPr>
            <a:r>
              <a:rPr dirty="0" smtClean="0" sz="1200" spc="-10">
                <a:latin typeface="Cambria Math"/>
                <a:cs typeface="Cambria Math"/>
              </a:rPr>
              <a:t>1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mtClean="0" sz="1200">
                <a:latin typeface="Cambria Math"/>
                <a:cs typeface="Cambria Math"/>
              </a:rPr>
              <a:t>𝑓𝑓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12308" y="555491"/>
            <a:ext cx="88391" cy="0"/>
          </a:xfrm>
          <a:custGeom>
            <a:avLst/>
            <a:gdLst/>
            <a:ahLst/>
            <a:cxnLst/>
            <a:rect l="l" t="t" r="r" b="b"/>
            <a:pathLst>
              <a:path w="88391" h="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119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06627" y="950976"/>
            <a:ext cx="31546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3.4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5160264"/>
            <a:ext cx="6719570" cy="2411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74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4604" indent="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ll,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o.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469900" marR="12700" indent="-228600">
              <a:lnSpc>
                <a:spcPct val="11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mount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shi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>
              <a:lnSpc>
                <a:spcPct val="1100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360°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d;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1°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2n/360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360/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2n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360°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iod;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180°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shi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od;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9</a:t>
            </a:r>
            <a:r>
              <a:rPr dirty="0" smtClean="0" sz="1200" spc="0">
                <a:latin typeface="Times New Roman"/>
                <a:cs typeface="Times New Roman"/>
              </a:rPr>
              <a:t>0°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3.5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83885" y="1368729"/>
            <a:ext cx="3967956" cy="377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965447"/>
            <a:ext cx="6504940" cy="1202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87094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3.5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but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80"/>
              </a:spcBef>
            </a:pPr>
            <a:endParaRPr sz="1100"/>
          </a:p>
          <a:p>
            <a:pPr marL="12700" marR="12700" indent="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1/6 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to 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is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ts 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ns?</a:t>
            </a:r>
            <a:r>
              <a:rPr dirty="0" smtClean="0" sz="1200" spc="0">
                <a:latin typeface="Times New Roman"/>
                <a:cs typeface="Times New Roman"/>
              </a:rPr>
              <a:t> Solution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1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360°.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1/6 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5227" y="6062471"/>
            <a:ext cx="6490335" cy="615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1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th: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 is 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cha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istic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binds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3.6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6176" y="8200643"/>
            <a:ext cx="221234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10">
                <a:latin typeface="Times New Roman"/>
                <a:cs typeface="Times New Roman"/>
              </a:rPr>
              <a:t>6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53131" y="361492"/>
            <a:ext cx="3482458" cy="3383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437218" y="5446725"/>
            <a:ext cx="3253549" cy="359994"/>
          </a:xfrm>
          <a:custGeom>
            <a:avLst/>
            <a:gdLst/>
            <a:ahLst/>
            <a:cxnLst/>
            <a:rect l="l" t="t" r="r" b="b"/>
            <a:pathLst>
              <a:path w="3253549" h="359994">
                <a:moveTo>
                  <a:pt x="0" y="0"/>
                </a:moveTo>
                <a:lnTo>
                  <a:pt x="3253549" y="0"/>
                </a:lnTo>
                <a:lnTo>
                  <a:pt x="3253549" y="359994"/>
                </a:lnTo>
                <a:lnTo>
                  <a:pt x="0" y="359994"/>
                </a:lnTo>
                <a:lnTo>
                  <a:pt x="0" y="0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437221" y="5446725"/>
            <a:ext cx="3243107" cy="3599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408643" y="5418150"/>
            <a:ext cx="3310699" cy="417144"/>
          </a:xfrm>
          <a:custGeom>
            <a:avLst/>
            <a:gdLst/>
            <a:ahLst/>
            <a:cxnLst/>
            <a:rect l="l" t="t" r="r" b="b"/>
            <a:pathLst>
              <a:path w="3310699" h="417144">
                <a:moveTo>
                  <a:pt x="0" y="0"/>
                </a:moveTo>
                <a:lnTo>
                  <a:pt x="3310699" y="0"/>
                </a:lnTo>
                <a:lnTo>
                  <a:pt x="3310699" y="417144"/>
                </a:lnTo>
                <a:lnTo>
                  <a:pt x="0" y="417144"/>
                </a:lnTo>
                <a:lnTo>
                  <a:pt x="0" y="0"/>
                </a:lnTo>
                <a:close/>
              </a:path>
            </a:pathLst>
          </a:custGeom>
          <a:ln w="57149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903910" y="6902056"/>
            <a:ext cx="4328016" cy="10799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227" y="327294"/>
            <a:ext cx="6489700" cy="1221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102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ins: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its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0">
                <a:latin typeface="Times New Roman"/>
                <a:cs typeface="Times New Roman"/>
              </a:rPr>
              <a:t> plot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tionship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plot.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3.7 s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in both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728971"/>
            <a:ext cx="6719570" cy="10013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430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10">
                <a:latin typeface="Times New Roman"/>
                <a:cs typeface="Times New Roman"/>
              </a:rPr>
              <a:t>7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plots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104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3.8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litude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7916" y="7965947"/>
            <a:ext cx="439102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10">
                <a:latin typeface="Times New Roman"/>
                <a:cs typeface="Times New Roman"/>
              </a:rPr>
              <a:t>8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78296" y="1772208"/>
            <a:ext cx="4178727" cy="2735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618551" y="5952860"/>
            <a:ext cx="4898268" cy="17999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7294"/>
            <a:ext cx="6718934" cy="404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10200"/>
              </a:lnSpc>
            </a:pPr>
            <a:r>
              <a:rPr dirty="0" smtClean="0" sz="1200">
                <a:latin typeface="Times New Roman"/>
                <a:cs typeface="Times New Roman"/>
              </a:rPr>
              <a:t>Composite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ls: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tions;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mple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po</a:t>
            </a:r>
            <a:r>
              <a:rPr dirty="0" smtClean="0" sz="1200" spc="-5">
                <a:latin typeface="Times New Roman"/>
                <a:cs typeface="Times New Roman"/>
              </a:rPr>
              <a:t>we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req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60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z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ibute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indow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sine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ould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ould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>
              <a:lnSpc>
                <a:spcPct val="1102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sis,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fre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site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odic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ompos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cre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es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ini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rea</a:t>
            </a:r>
            <a:r>
              <a:rPr dirty="0" smtClean="0" sz="1200" spc="0">
                <a:latin typeface="Times New Roman"/>
                <a:cs typeface="Times New Roman"/>
              </a:rPr>
              <a:t>l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27305" indent="0">
              <a:lnSpc>
                <a:spcPct val="1104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3.9 sh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is not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of</a:t>
            </a:r>
            <a:r>
              <a:rPr dirty="0" smtClean="0" sz="1200" spc="0">
                <a:latin typeface="Times New Roman"/>
                <a:cs typeface="Times New Roman"/>
              </a:rPr>
              <a:t> those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ound in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to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ms,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ood un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434328"/>
            <a:ext cx="6719570" cy="1127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13868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10">
                <a:latin typeface="Times New Roman"/>
                <a:cs typeface="Times New Roman"/>
              </a:rPr>
              <a:t>9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 algn="just" marL="12700" marR="12700">
              <a:lnSpc>
                <a:spcPct val="1103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tools, both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lp us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job.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 how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3.10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osing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6627" y="4847590"/>
            <a:ext cx="3976216" cy="1439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0192" y="3019043"/>
            <a:ext cx="4549140" cy="398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endParaRPr sz="1200">
              <a:latin typeface="Times New Roman"/>
              <a:cs typeface="Times New Roman"/>
            </a:endParaRPr>
          </a:p>
          <a:p>
            <a:pPr marL="2186940">
              <a:lnSpc>
                <a:spcPct val="100000"/>
              </a:lnSpc>
              <a:spcBef>
                <a:spcPts val="15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860291"/>
            <a:ext cx="6718934" cy="615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3.11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mposite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rea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ophone</a:t>
            </a:r>
            <a:r>
              <a:rPr dirty="0" smtClean="0" sz="1200" spc="0">
                <a:latin typeface="Times New Roman"/>
                <a:cs typeface="Times New Roman"/>
              </a:rPr>
              <a:t> 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mposite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eca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impli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9064" y="6496811"/>
            <a:ext cx="43110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7134819"/>
            <a:ext cx="6718934" cy="819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3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idth: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no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fere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wee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we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1000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5000,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5000 -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1000,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4000.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95770" y="361493"/>
            <a:ext cx="3939345" cy="2519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324648" y="4625152"/>
            <a:ext cx="5486398" cy="17271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128515"/>
            <a:ext cx="6718300" cy="1941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non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algn="ctr" marR="254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Di</a:t>
            </a:r>
            <a:r>
              <a:rPr dirty="0" smtClean="0" sz="1600" spc="-5" b="1">
                <a:latin typeface="Times New Roman"/>
                <a:cs typeface="Times New Roman"/>
              </a:rPr>
              <a:t>g</a:t>
            </a:r>
            <a:r>
              <a:rPr dirty="0" smtClean="0" sz="1600" spc="-5" b="1">
                <a:latin typeface="Times New Roman"/>
                <a:cs typeface="Times New Roman"/>
              </a:rPr>
              <a:t>i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5" b="1">
                <a:latin typeface="Times New Roman"/>
                <a:cs typeface="Times New Roman"/>
              </a:rPr>
              <a:t>l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Si</a:t>
            </a:r>
            <a:r>
              <a:rPr dirty="0" smtClean="0" sz="1600" spc="-5" b="1">
                <a:latin typeface="Times New Roman"/>
                <a:cs typeface="Times New Roman"/>
              </a:rPr>
              <a:t>g</a:t>
            </a:r>
            <a:r>
              <a:rPr dirty="0" smtClean="0" sz="1600" spc="-10" b="1">
                <a:latin typeface="Times New Roman"/>
                <a:cs typeface="Times New Roman"/>
              </a:rPr>
              <a:t>n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ls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</a:pPr>
            <a:endParaRPr sz="1100"/>
          </a:p>
          <a:p>
            <a:pPr algn="just" marL="12700" marR="12700" indent="0">
              <a:lnSpc>
                <a:spcPct val="1103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volt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3.13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86597" y="361648"/>
            <a:ext cx="4354201" cy="3563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381199" y="6091707"/>
            <a:ext cx="3365445" cy="298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45947"/>
            <a:ext cx="6720840" cy="5838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571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ls: 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endParaRPr sz="1200">
              <a:latin typeface="Times New Roman"/>
              <a:cs typeface="Times New Roman"/>
            </a:endParaRPr>
          </a:p>
          <a:p>
            <a:pPr algn="just" marL="12700" marR="13335" indent="0">
              <a:lnSpc>
                <a:spcPts val="1600"/>
              </a:lnSpc>
              <a:spcBef>
                <a:spcPts val="6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thus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isti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-5">
                <a:latin typeface="Times New Roman"/>
                <a:cs typeface="Times New Roman"/>
              </a:rPr>
              <a:t>he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t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bit</a:t>
            </a:r>
            <a:r>
              <a:rPr dirty="0" smtClean="0" sz="1200" spc="5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rate</a:t>
            </a:r>
            <a:r>
              <a:rPr dirty="0" smtClean="0" sz="1200" spc="4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5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qu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5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)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is</a:t>
            </a:r>
            <a:r>
              <a:rPr dirty="0" smtClean="0" sz="1200" spc="4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algn="just" marL="12700" marR="15240">
              <a:lnSpc>
                <a:spcPct val="100000"/>
              </a:lnSpc>
              <a:spcBef>
                <a:spcPts val="65"/>
              </a:spcBef>
            </a:pPr>
            <a:r>
              <a:rPr dirty="0" smtClean="0" sz="120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1s,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bps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3.13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  <a:p>
            <a:pPr algn="just" marL="12700" marR="6247130">
              <a:lnSpc>
                <a:spcPct val="100000"/>
              </a:lnSpc>
              <a:spcBef>
                <a:spcPts val="140"/>
              </a:spcBef>
            </a:pPr>
            <a:r>
              <a:rPr dirty="0" smtClean="0" sz="120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4604" indent="0">
              <a:lnSpc>
                <a:spcPct val="11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ing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z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 voi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to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ssume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8 bits.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bit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618934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Solution</a:t>
            </a:r>
            <a:endParaRPr sz="1200">
              <a:latin typeface="Times New Roman"/>
              <a:cs typeface="Times New Roman"/>
            </a:endParaRPr>
          </a:p>
          <a:p>
            <a:pPr algn="just" marL="12700" marR="4754245">
              <a:lnSpc>
                <a:spcPct val="100000"/>
              </a:lnSpc>
              <a:spcBef>
                <a:spcPts val="14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 as</a:t>
            </a:r>
            <a:endParaRPr sz="1200">
              <a:latin typeface="Times New Roman"/>
              <a:cs typeface="Times New Roman"/>
            </a:endParaRPr>
          </a:p>
          <a:p>
            <a:pPr algn="just" marL="12700" marR="4551045">
              <a:lnSpc>
                <a:spcPct val="100000"/>
              </a:lnSpc>
              <a:spcBef>
                <a:spcPts val="140"/>
              </a:spcBef>
            </a:pPr>
            <a:r>
              <a:rPr dirty="0" smtClean="0" sz="1200">
                <a:latin typeface="Times New Roman"/>
                <a:cs typeface="Times New Roman"/>
              </a:rPr>
              <a:t>2 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4000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 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64,000 bps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64 kbps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4604" indent="0">
              <a:lnSpc>
                <a:spcPct val="11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th: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cep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og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na</a:t>
            </a:r>
            <a:r>
              <a:rPr dirty="0" smtClean="0" sz="1200" spc="0">
                <a:latin typeface="Times New Roman"/>
                <a:cs typeface="Times New Roman"/>
              </a:rPr>
              <a:t>l: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upi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thing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l: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o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upi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005579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it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du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0">
              <a:lnSpc>
                <a:spcPct val="1102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posite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l: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in,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nts.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sudd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ons,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inite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ompos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still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inite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idths.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0800" y="8578595"/>
            <a:ext cx="54895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3.1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non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iodic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7077" y="6407200"/>
            <a:ext cx="3998786" cy="2159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ahmed</dc:creator>
  <dcterms:created xsi:type="dcterms:W3CDTF">2018-11-10T01:28:19Z</dcterms:created>
  <dcterms:modified xsi:type="dcterms:W3CDTF">2018-11-10T01:28:19Z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2018-11-10T00:00:00Z</vt:filetime>
  </property>
  <property fmtid="{D5CDD505-2E9C-101B-9397-08002B2CF9AE}" pid="3" name="LastSaved">
    <vt:filetime>2018-11-09T00:00:00Z</vt:filetime>
  </property>
</Properties>
</file>